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545" r:id="rId2"/>
    <p:sldId id="256" r:id="rId3"/>
    <p:sldId id="546" r:id="rId4"/>
    <p:sldId id="615" r:id="rId5"/>
    <p:sldId id="560" r:id="rId6"/>
    <p:sldId id="616" r:id="rId7"/>
    <p:sldId id="617" r:id="rId8"/>
    <p:sldId id="618" r:id="rId9"/>
    <p:sldId id="619" r:id="rId10"/>
    <p:sldId id="620" r:id="rId11"/>
    <p:sldId id="621" r:id="rId12"/>
    <p:sldId id="622" r:id="rId13"/>
    <p:sldId id="623" r:id="rId14"/>
    <p:sldId id="561" r:id="rId15"/>
    <p:sldId id="562" r:id="rId16"/>
    <p:sldId id="563" r:id="rId17"/>
    <p:sldId id="564" r:id="rId18"/>
    <p:sldId id="628" r:id="rId19"/>
    <p:sldId id="629" r:id="rId20"/>
    <p:sldId id="565" r:id="rId21"/>
    <p:sldId id="566" r:id="rId22"/>
    <p:sldId id="567" r:id="rId23"/>
    <p:sldId id="598" r:id="rId24"/>
    <p:sldId id="594" r:id="rId25"/>
    <p:sldId id="630" r:id="rId26"/>
    <p:sldId id="624" r:id="rId27"/>
    <p:sldId id="625" r:id="rId28"/>
    <p:sldId id="626" r:id="rId29"/>
    <p:sldId id="62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DF29"/>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p:scale>
          <a:sx n="75" d="100"/>
          <a:sy n="75" d="100"/>
        </p:scale>
        <p:origin x="-1160" y="-440"/>
      </p:cViewPr>
      <p:guideLst>
        <p:guide orient="horz" pos="2160"/>
        <p:guide pos="2880"/>
      </p:guideLst>
    </p:cSldViewPr>
  </p:slideViewPr>
  <p:notesTextViewPr>
    <p:cViewPr>
      <p:scale>
        <a:sx n="75" d="100"/>
        <a:sy n="75" d="100"/>
      </p:scale>
      <p:origin x="0" y="0"/>
    </p:cViewPr>
  </p:notesTextViewPr>
  <p:sorterViewPr>
    <p:cViewPr>
      <p:scale>
        <a:sx n="66" d="100"/>
        <a:sy n="66" d="100"/>
      </p:scale>
      <p:origin x="0" y="3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5/12/13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21</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b="1">
                <a:solidFill>
                  <a:schemeClr val="tx1"/>
                </a:solidFill>
                <a:latin typeface="Arial" charset="0"/>
                <a:ea typeface="ＭＳ Ｐゴシック" charset="0"/>
                <a:cs typeface="ＭＳ Ｐゴシック" charset="0"/>
              </a:defRPr>
            </a:lvl1pPr>
            <a:lvl2pPr marL="702756" indent="-270291" defTabSz="914485" eaLnBrk="0" hangingPunct="0">
              <a:defRPr sz="2300" b="1">
                <a:solidFill>
                  <a:schemeClr val="tx1"/>
                </a:solidFill>
                <a:latin typeface="Arial" charset="0"/>
                <a:ea typeface="ＭＳ Ｐゴシック" charset="0"/>
              </a:defRPr>
            </a:lvl2pPr>
            <a:lvl3pPr marL="1081164" indent="-216233" defTabSz="914485" eaLnBrk="0" hangingPunct="0">
              <a:defRPr sz="2300" b="1">
                <a:solidFill>
                  <a:schemeClr val="tx1"/>
                </a:solidFill>
                <a:latin typeface="Arial" charset="0"/>
                <a:ea typeface="ＭＳ Ｐゴシック" charset="0"/>
              </a:defRPr>
            </a:lvl3pPr>
            <a:lvl4pPr marL="1513629" indent="-216233" defTabSz="914485" eaLnBrk="0" hangingPunct="0">
              <a:defRPr sz="2300" b="1">
                <a:solidFill>
                  <a:schemeClr val="tx1"/>
                </a:solidFill>
                <a:latin typeface="Arial" charset="0"/>
                <a:ea typeface="ＭＳ Ｐゴシック" charset="0"/>
              </a:defRPr>
            </a:lvl4pPr>
            <a:lvl5pPr marL="1946095" indent="-216233" defTabSz="914485" eaLnBrk="0" hangingPunct="0">
              <a:defRPr sz="2300" b="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b="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b="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b="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b="1">
                <a:solidFill>
                  <a:schemeClr val="tx1"/>
                </a:solidFill>
                <a:latin typeface="Arial" charset="0"/>
                <a:ea typeface="ＭＳ Ｐゴシック" charset="0"/>
              </a:defRPr>
            </a:lvl9pPr>
          </a:lstStyle>
          <a:p>
            <a:pPr eaLnBrk="1" hangingPunct="1"/>
            <a:fld id="{171A7B30-0A4E-754B-B5A2-C00E0FD06773}" type="slidenum">
              <a:rPr lang="en-US" sz="1200" b="0"/>
              <a:pPr eaLnBrk="1" hangingPunct="1"/>
              <a:t>25</a:t>
            </a:fld>
            <a:endParaRPr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fld id="{46EACCE5-3BDB-A846-BF24-BA9138CCB02A}" type="slidenum">
              <a:rPr lang="en-US"/>
              <a:pPr/>
              <a:t>26</a:t>
            </a:fld>
            <a:endParaRPr lang="en-US"/>
          </a:p>
        </p:txBody>
      </p:sp>
      <p:sp>
        <p:nvSpPr>
          <p:cNvPr id="59395" name="Rectangle 2"/>
          <p:cNvSpPr>
            <a:spLocks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ph type="sldImg"/>
          </p:nvPr>
        </p:nvSpPr>
        <p:spPr>
          <a:xfrm>
            <a:off x="1143000" y="685800"/>
            <a:ext cx="4572000" cy="3429000"/>
          </a:xfrm>
          <a:solidFill>
            <a:srgbClr val="FFFFFF"/>
          </a:solidFill>
          <a:ln/>
        </p:spPr>
      </p:sp>
      <p:sp>
        <p:nvSpPr>
          <p:cNvPr id="6144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5</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6</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8</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14</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16</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5/12/13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5/12/13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5/12/13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5/12/13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5/12/13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5/12/13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5/12/13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5/12/13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5/12/13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extLst>
      <p:ext uri="{BB962C8B-B14F-4D97-AF65-F5344CB8AC3E}">
        <p14:creationId xmlns:p14="http://schemas.microsoft.com/office/powerpoint/2010/main" val="1236061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5/12/13</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oleObject" Target="../embeddings/oleObject2.bin"/><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extLst>
      <p:ext uri="{BB962C8B-B14F-4D97-AF65-F5344CB8AC3E}">
        <p14:creationId xmlns:p14="http://schemas.microsoft.com/office/powerpoint/2010/main" val="1302302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extLst>
      <p:ext uri="{BB962C8B-B14F-4D97-AF65-F5344CB8AC3E}">
        <p14:creationId xmlns:p14="http://schemas.microsoft.com/office/powerpoint/2010/main" val="1531660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extLst>
      <p:ext uri="{BB962C8B-B14F-4D97-AF65-F5344CB8AC3E}">
        <p14:creationId xmlns:p14="http://schemas.microsoft.com/office/powerpoint/2010/main" val="41093871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extLst>
      <p:ext uri="{BB962C8B-B14F-4D97-AF65-F5344CB8AC3E}">
        <p14:creationId xmlns:p14="http://schemas.microsoft.com/office/powerpoint/2010/main" val="1065177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extLst>
      <p:ext uri="{BB962C8B-B14F-4D97-AF65-F5344CB8AC3E}">
        <p14:creationId xmlns:p14="http://schemas.microsoft.com/office/powerpoint/2010/main" val="39572657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
        <p:nvSpPr>
          <p:cNvPr id="2" name="Oval 1"/>
          <p:cNvSpPr/>
          <p:nvPr/>
        </p:nvSpPr>
        <p:spPr>
          <a:xfrm>
            <a:off x="5219700" y="3445933"/>
            <a:ext cx="380999" cy="381000"/>
          </a:xfrm>
          <a:prstGeom prst="ellipse">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689599" y="3457601"/>
            <a:ext cx="897467" cy="369332"/>
          </a:xfrm>
          <a:prstGeom prst="rect">
            <a:avLst/>
          </a:prstGeom>
          <a:noFill/>
        </p:spPr>
        <p:txBody>
          <a:bodyPr wrap="square" rtlCol="0">
            <a:spAutoFit/>
          </a:bodyPr>
          <a:lstStyle/>
          <a:p>
            <a:r>
              <a:rPr lang="en-US" b="1" dirty="0" smtClean="0">
                <a:solidFill>
                  <a:schemeClr val="bg1"/>
                </a:solidFill>
              </a:rPr>
              <a:t>+2.5</a:t>
            </a:r>
            <a:r>
              <a:rPr lang="en-US" b="1" baseline="30000" dirty="0" smtClean="0">
                <a:solidFill>
                  <a:schemeClr val="bg1"/>
                </a:solidFill>
              </a:rPr>
              <a:t>o</a:t>
            </a:r>
            <a:r>
              <a:rPr lang="en-US" b="1" dirty="0" smtClean="0">
                <a:solidFill>
                  <a:schemeClr val="bg1"/>
                </a:solidFill>
              </a:rPr>
              <a:t>C</a:t>
            </a:r>
            <a:endParaRPr lang="en-US" b="1" dirty="0">
              <a:solidFill>
                <a:schemeClr val="bg1"/>
              </a:solidFill>
            </a:endParaRPr>
          </a:p>
        </p:txBody>
      </p:sp>
    </p:spTree>
    <p:extLst>
      <p:ext uri="{BB962C8B-B14F-4D97-AF65-F5344CB8AC3E}">
        <p14:creationId xmlns:p14="http://schemas.microsoft.com/office/powerpoint/2010/main" val="19358293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1851819" y="27209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208213" y="33448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extLst>
      <p:ext uri="{BB962C8B-B14F-4D97-AF65-F5344CB8AC3E}">
        <p14:creationId xmlns:p14="http://schemas.microsoft.com/office/powerpoint/2010/main" val="3013021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
        <p:nvSpPr>
          <p:cNvPr id="4" name="Oval 3"/>
          <p:cNvSpPr/>
          <p:nvPr/>
        </p:nvSpPr>
        <p:spPr>
          <a:xfrm>
            <a:off x="5219700" y="3445933"/>
            <a:ext cx="380999" cy="381000"/>
          </a:xfrm>
          <a:prstGeom prst="ellipse">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689599" y="3457601"/>
            <a:ext cx="897467" cy="369332"/>
          </a:xfrm>
          <a:prstGeom prst="rect">
            <a:avLst/>
          </a:prstGeom>
          <a:noFill/>
        </p:spPr>
        <p:txBody>
          <a:bodyPr wrap="square" rtlCol="0">
            <a:spAutoFit/>
          </a:bodyPr>
          <a:lstStyle/>
          <a:p>
            <a:r>
              <a:rPr lang="en-US" b="1" dirty="0" smtClean="0">
                <a:solidFill>
                  <a:schemeClr val="bg1"/>
                </a:solidFill>
              </a:rPr>
              <a:t>+2.5</a:t>
            </a:r>
            <a:r>
              <a:rPr lang="en-US" b="1" baseline="30000" dirty="0" smtClean="0">
                <a:solidFill>
                  <a:schemeClr val="bg1"/>
                </a:solidFill>
              </a:rPr>
              <a:t>o</a:t>
            </a:r>
            <a:r>
              <a:rPr lang="en-US" b="1" dirty="0" smtClean="0">
                <a:solidFill>
                  <a:schemeClr val="bg1"/>
                </a:solidFill>
              </a:rPr>
              <a:t>C</a:t>
            </a:r>
            <a:endParaRPr lang="en-US" b="1" dirty="0">
              <a:solidFill>
                <a:schemeClr val="bg1"/>
              </a:solidFill>
            </a:endParaRPr>
          </a:p>
        </p:txBody>
      </p:sp>
    </p:spTree>
    <p:extLst>
      <p:ext uri="{BB962C8B-B14F-4D97-AF65-F5344CB8AC3E}">
        <p14:creationId xmlns:p14="http://schemas.microsoft.com/office/powerpoint/2010/main" val="26277322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1325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651794" y="2980531"/>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470944" y="3685664"/>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extLst>
      <p:ext uri="{BB962C8B-B14F-4D97-AF65-F5344CB8AC3E}">
        <p14:creationId xmlns:p14="http://schemas.microsoft.com/office/powerpoint/2010/main" val="18346812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A1BDJFDelPgloba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5678488" y="5410200"/>
            <a:ext cx="3465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85540A"/>
                </a:solidFill>
                <a:latin typeface="Franklin Gothic Book" charset="0"/>
              </a:rPr>
              <a:t>Source:  IPCC 4</a:t>
            </a:r>
            <a:r>
              <a:rPr lang="en-US" sz="1400" baseline="30000">
                <a:solidFill>
                  <a:srgbClr val="85540A"/>
                </a:solidFill>
                <a:latin typeface="Franklin Gothic Book" charset="0"/>
              </a:rPr>
              <a:t>th</a:t>
            </a:r>
            <a:r>
              <a:rPr lang="en-US" sz="1400">
                <a:solidFill>
                  <a:srgbClr val="85540A"/>
                </a:solidFill>
                <a:latin typeface="Franklin Gothic Book" charset="0"/>
              </a:rPr>
              <a:t> Assessment Report, 2007</a:t>
            </a:r>
          </a:p>
        </p:txBody>
      </p:sp>
    </p:spTree>
    <p:extLst>
      <p:ext uri="{BB962C8B-B14F-4D97-AF65-F5344CB8AC3E}">
        <p14:creationId xmlns:p14="http://schemas.microsoft.com/office/powerpoint/2010/main" val="31381890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A1BJJADelPgloba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p:cNvSpPr txBox="1">
            <a:spLocks noChangeArrowheads="1"/>
          </p:cNvSpPr>
          <p:nvPr/>
        </p:nvSpPr>
        <p:spPr bwMode="auto">
          <a:xfrm>
            <a:off x="5678488" y="5257800"/>
            <a:ext cx="34655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85540A"/>
                </a:solidFill>
                <a:latin typeface="Franklin Gothic Book" charset="0"/>
              </a:rPr>
              <a:t>Source:  IPCC 4</a:t>
            </a:r>
            <a:r>
              <a:rPr lang="en-US" sz="1400" baseline="30000">
                <a:solidFill>
                  <a:srgbClr val="85540A"/>
                </a:solidFill>
                <a:latin typeface="Franklin Gothic Book" charset="0"/>
              </a:rPr>
              <a:t>th</a:t>
            </a:r>
            <a:r>
              <a:rPr lang="en-US" sz="1400">
                <a:solidFill>
                  <a:srgbClr val="85540A"/>
                </a:solidFill>
                <a:latin typeface="Franklin Gothic Book" charset="0"/>
              </a:rPr>
              <a:t> Assessment Report, 2007</a:t>
            </a:r>
          </a:p>
        </p:txBody>
      </p:sp>
    </p:spTree>
    <p:extLst>
      <p:ext uri="{BB962C8B-B14F-4D97-AF65-F5344CB8AC3E}">
        <p14:creationId xmlns:p14="http://schemas.microsoft.com/office/powerpoint/2010/main" val="148950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776134"/>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622761" y="5757333"/>
            <a:ext cx="1736373" cy="738664"/>
          </a:xfrm>
          <a:prstGeom prst="rect">
            <a:avLst/>
          </a:prstGeom>
          <a:noFill/>
          <a:ln w="12700">
            <a:noFill/>
            <a:miter lim="800000"/>
            <a:headEnd/>
            <a:tailEnd/>
          </a:ln>
        </p:spPr>
        <p:txBody>
          <a:bodyPr wrap="none">
            <a:prstTxWarp prst="textNoShape">
              <a:avLst/>
            </a:prstTxWarp>
            <a:spAutoFit/>
          </a:bodyPr>
          <a:lstStyle/>
          <a:p>
            <a:pPr algn="ctr"/>
            <a:r>
              <a:rPr lang="en-US" sz="1400" dirty="0" smtClean="0">
                <a:solidFill>
                  <a:schemeClr val="bg1"/>
                </a:solidFill>
              </a:rPr>
              <a:t>Tanzanian Visitors</a:t>
            </a:r>
            <a:endParaRPr lang="en-US" sz="1400" dirty="0">
              <a:solidFill>
                <a:schemeClr val="bg1"/>
              </a:solidFill>
            </a:endParaRPr>
          </a:p>
          <a:p>
            <a:pPr algn="ctr"/>
            <a:r>
              <a:rPr lang="en-US" sz="1400" dirty="0" smtClean="0">
                <a:solidFill>
                  <a:schemeClr val="bg1"/>
                </a:solidFill>
              </a:rPr>
              <a:t>Iowa State University</a:t>
            </a:r>
          </a:p>
          <a:p>
            <a:pPr algn="ctr"/>
            <a:r>
              <a:rPr lang="en-US" sz="1400" dirty="0" smtClean="0">
                <a:solidFill>
                  <a:schemeClr val="bg1"/>
                </a:solidFill>
              </a:rPr>
              <a:t>14 </a:t>
            </a:r>
            <a:r>
              <a:rPr lang="en-US" sz="1400" dirty="0" smtClean="0">
                <a:solidFill>
                  <a:schemeClr val="bg1"/>
                </a:solidFill>
              </a:rPr>
              <a:t>May</a:t>
            </a:r>
            <a:r>
              <a:rPr lang="en-US" sz="1400" dirty="0" smtClean="0">
                <a:solidFill>
                  <a:schemeClr val="bg1"/>
                </a:solidFill>
              </a:rPr>
              <a:t> 2013</a:t>
            </a:r>
            <a:endParaRPr lang="en-US" sz="1400" dirty="0">
              <a:solidFill>
                <a:schemeClr val="bg1"/>
              </a:solidFill>
            </a:endParaRPr>
          </a:p>
        </p:txBody>
      </p:sp>
      <p:sp>
        <p:nvSpPr>
          <p:cNvPr id="7" name="Rectangle 2"/>
          <p:cNvSpPr>
            <a:spLocks noGrp="1" noChangeArrowheads="1"/>
          </p:cNvSpPr>
          <p:nvPr>
            <p:ph type="ctrTitle"/>
          </p:nvPr>
        </p:nvSpPr>
        <p:spPr>
          <a:xfrm>
            <a:off x="0" y="1557867"/>
            <a:ext cx="9144000" cy="1371600"/>
          </a:xfrm>
          <a:effectLst>
            <a:outerShdw blurRad="50800" dist="25399" dir="16200000" algn="ctr" rotWithShape="0">
              <a:srgbClr val="FFFFFF">
                <a:alpha val="75000"/>
              </a:srgbClr>
            </a:outerShdw>
          </a:effectLst>
        </p:spPr>
        <p:txBody>
          <a:bodyPr>
            <a:noAutofit/>
          </a:bodyPr>
          <a:lstStyle/>
          <a:p>
            <a:pPr>
              <a:defRPr/>
            </a:pPr>
            <a:r>
              <a:rPr lang="en-US" sz="4000" b="1" dirty="0" smtClean="0"/>
              <a:t>Global Climate Change</a:t>
            </a: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471333" y="2544217"/>
            <a:ext cx="872067" cy="461665"/>
          </a:xfrm>
          <a:prstGeom prst="rect">
            <a:avLst/>
          </a:prstGeom>
          <a:noFill/>
        </p:spPr>
        <p:txBody>
          <a:bodyPr wrap="square" rtlCol="0">
            <a:spAutoFit/>
          </a:bodyPr>
          <a:lstStyle/>
          <a:p>
            <a:r>
              <a:rPr lang="en-US" sz="2400" b="1" dirty="0" smtClean="0">
                <a:solidFill>
                  <a:srgbClr val="FF0000"/>
                </a:solidFill>
              </a:rPr>
              <a:t>38</a:t>
            </a:r>
            <a:r>
              <a:rPr lang="en-US" sz="2400" b="1" baseline="30000" dirty="0" smtClean="0">
                <a:solidFill>
                  <a:srgbClr val="FF0000"/>
                </a:solidFill>
              </a:rPr>
              <a:t>o</a:t>
            </a:r>
            <a:r>
              <a:rPr lang="en-US" sz="2400" b="1" dirty="0" smtClean="0">
                <a:solidFill>
                  <a:srgbClr val="FF0000"/>
                </a:solidFill>
              </a:rPr>
              <a:t>C</a:t>
            </a:r>
            <a:endParaRPr lang="en-US" sz="2400" b="1" dirty="0">
              <a:solidFill>
                <a:srgbClr val="FF0000"/>
              </a:solidFill>
            </a:endParaRPr>
          </a:p>
        </p:txBody>
      </p:sp>
    </p:spTree>
    <p:extLst>
      <p:ext uri="{BB962C8B-B14F-4D97-AF65-F5344CB8AC3E}">
        <p14:creationId xmlns:p14="http://schemas.microsoft.com/office/powerpoint/2010/main" val="36695252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12800" y="4250268"/>
            <a:ext cx="4157663" cy="830997"/>
          </a:xfrm>
          <a:prstGeom prst="rect">
            <a:avLst/>
          </a:prstGeom>
          <a:solidFill>
            <a:schemeClr val="bg1"/>
          </a:solidFill>
          <a:ln w="38100" cmpd="sng">
            <a:solidFill>
              <a:srgbClr val="FF0000"/>
            </a:solidFill>
          </a:ln>
        </p:spPr>
        <p:txBody>
          <a:bodyPr wrap="square" rtlCol="0">
            <a:spAutoFit/>
          </a:bodyPr>
          <a:lstStyle/>
          <a:p>
            <a:r>
              <a:rPr lang="en-US" sz="2400" b="1" dirty="0" smtClean="0">
                <a:solidFill>
                  <a:srgbClr val="FF0000"/>
                </a:solidFill>
              </a:rPr>
              <a:t>Current Des Moines average is  &lt; 1.4 days per year over 100</a:t>
            </a:r>
            <a:r>
              <a:rPr lang="en-US" sz="2400" b="1" baseline="30000" dirty="0" smtClean="0">
                <a:solidFill>
                  <a:srgbClr val="FF0000"/>
                </a:solidFill>
              </a:rPr>
              <a:t>o</a:t>
            </a:r>
            <a:r>
              <a:rPr lang="en-US" sz="2400" b="1" dirty="0" smtClean="0">
                <a:solidFill>
                  <a:srgbClr val="FF0000"/>
                </a:solidFill>
              </a:rPr>
              <a:t>F</a:t>
            </a:r>
            <a:endParaRPr lang="en-US" sz="2400" b="1" dirty="0">
              <a:solidFill>
                <a:srgbClr val="FF0000"/>
              </a:solidFill>
            </a:endParaRPr>
          </a:p>
        </p:txBody>
      </p:sp>
    </p:spTree>
    <p:extLst>
      <p:ext uri="{BB962C8B-B14F-4D97-AF65-F5344CB8AC3E}">
        <p14:creationId xmlns:p14="http://schemas.microsoft.com/office/powerpoint/2010/main" val="6602827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02933" y="3773169"/>
            <a:ext cx="1357124" cy="2585323"/>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a:t>
            </a:r>
          </a:p>
          <a:p>
            <a:endParaRPr lang="en-US" dirty="0">
              <a:solidFill>
                <a:srgbClr val="FF0000"/>
              </a:solidFill>
            </a:endParaRPr>
          </a:p>
          <a:p>
            <a:r>
              <a:rPr lang="en-US" dirty="0" smtClean="0">
                <a:solidFill>
                  <a:srgbClr val="FF0000"/>
                </a:solidFill>
              </a:rPr>
              <a:t>CAUTION:  High uncertainty </a:t>
            </a:r>
            <a:endParaRPr lang="en-US" dirty="0">
              <a:solidFill>
                <a:srgbClr val="FF0000"/>
              </a:solidFill>
            </a:endParaRPr>
          </a:p>
        </p:txBody>
      </p:sp>
    </p:spTree>
    <p:extLst>
      <p:ext uri="{BB962C8B-B14F-4D97-AF65-F5344CB8AC3E}">
        <p14:creationId xmlns:p14="http://schemas.microsoft.com/office/powerpoint/2010/main" val="37793090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e Temp effe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0966"/>
            <a:ext cx="9144000" cy="1629818"/>
          </a:xfrm>
          <a:prstGeom prst="rect">
            <a:avLst/>
          </a:prstGeom>
        </p:spPr>
      </p:pic>
      <p:sp>
        <p:nvSpPr>
          <p:cNvPr id="5" name="TextBox 4"/>
          <p:cNvSpPr txBox="1"/>
          <p:nvPr/>
        </p:nvSpPr>
        <p:spPr>
          <a:xfrm>
            <a:off x="287866" y="1354667"/>
            <a:ext cx="8703733" cy="1569660"/>
          </a:xfrm>
          <a:prstGeom prst="rect">
            <a:avLst/>
          </a:prstGeom>
          <a:noFill/>
        </p:spPr>
        <p:txBody>
          <a:bodyPr wrap="square" rtlCol="0">
            <a:spAutoFit/>
          </a:bodyPr>
          <a:lstStyle/>
          <a:p>
            <a:pPr algn="ctr"/>
            <a:r>
              <a:rPr lang="en-US" sz="3200" b="1" dirty="0" smtClean="0">
                <a:solidFill>
                  <a:srgbClr val="0067AC"/>
                </a:solidFill>
              </a:rPr>
              <a:t>Percent Changes in Crop Yield with </a:t>
            </a:r>
          </a:p>
          <a:p>
            <a:pPr algn="ctr"/>
            <a:r>
              <a:rPr lang="en-US" sz="3200" b="1" dirty="0" smtClean="0">
                <a:solidFill>
                  <a:srgbClr val="0067AC"/>
                </a:solidFill>
              </a:rPr>
              <a:t>Projected Changes in Annual Mean Temperature</a:t>
            </a:r>
          </a:p>
          <a:p>
            <a:pPr algn="ctr"/>
            <a:r>
              <a:rPr lang="en-US" sz="3200" b="1" dirty="0" smtClean="0">
                <a:solidFill>
                  <a:srgbClr val="0067AC"/>
                </a:solidFill>
              </a:rPr>
              <a:t>(not water or nutrient limited)</a:t>
            </a:r>
            <a:endParaRPr lang="en-US" sz="3200" b="1" dirty="0">
              <a:solidFill>
                <a:srgbClr val="0067AC"/>
              </a:solidFill>
            </a:endParaRPr>
          </a:p>
        </p:txBody>
      </p:sp>
      <p:sp>
        <p:nvSpPr>
          <p:cNvPr id="6" name="TextBox 5"/>
          <p:cNvSpPr txBox="1"/>
          <p:nvPr/>
        </p:nvSpPr>
        <p:spPr>
          <a:xfrm>
            <a:off x="118533" y="6334780"/>
            <a:ext cx="9025467" cy="523220"/>
          </a:xfrm>
          <a:prstGeom prst="rect">
            <a:avLst/>
          </a:prstGeom>
          <a:noFill/>
        </p:spPr>
        <p:txBody>
          <a:bodyPr wrap="square" rtlCol="0">
            <a:spAutoFit/>
          </a:bodyPr>
          <a:lstStyle/>
          <a:p>
            <a:r>
              <a:rPr lang="en-US" sz="1400" dirty="0">
                <a:solidFill>
                  <a:srgbClr val="708F24"/>
                </a:solidFill>
              </a:rPr>
              <a:t>Lee, J., S. </a:t>
            </a:r>
            <a:r>
              <a:rPr lang="en-US" sz="1400" dirty="0" err="1">
                <a:solidFill>
                  <a:srgbClr val="708F24"/>
                </a:solidFill>
              </a:rPr>
              <a:t>DeGryze</a:t>
            </a:r>
            <a:r>
              <a:rPr lang="en-US" sz="1400" dirty="0">
                <a:solidFill>
                  <a:srgbClr val="708F24"/>
                </a:solidFill>
              </a:rPr>
              <a:t>, and J. Six. 2011. Effect of climate change on field crop production in the California’s Central Valley. Climatic Change. 109(</a:t>
            </a:r>
            <a:r>
              <a:rPr lang="en-US" sz="1400" dirty="0" err="1">
                <a:solidFill>
                  <a:srgbClr val="708F24"/>
                </a:solidFill>
              </a:rPr>
              <a:t>Suppl</a:t>
            </a:r>
            <a:r>
              <a:rPr lang="en-US" sz="1400" dirty="0">
                <a:solidFill>
                  <a:srgbClr val="708F24"/>
                </a:solidFill>
              </a:rPr>
              <a:t>):S335-</a:t>
            </a:r>
            <a:r>
              <a:rPr lang="en-US" sz="1400" dirty="0" smtClean="0">
                <a:solidFill>
                  <a:srgbClr val="708F24"/>
                </a:solidFill>
              </a:rPr>
              <a:t>S353</a:t>
            </a:r>
            <a:endParaRPr lang="en-US" sz="1400" dirty="0">
              <a:solidFill>
                <a:srgbClr val="708F24"/>
              </a:solidFill>
            </a:endParaRPr>
          </a:p>
        </p:txBody>
      </p:sp>
      <p:sp>
        <p:nvSpPr>
          <p:cNvPr id="7" name="TextBox 6"/>
          <p:cNvSpPr txBox="1"/>
          <p:nvPr/>
        </p:nvSpPr>
        <p:spPr>
          <a:xfrm>
            <a:off x="1693333" y="5423172"/>
            <a:ext cx="5621867" cy="584776"/>
          </a:xfrm>
          <a:prstGeom prst="rect">
            <a:avLst/>
          </a:prstGeom>
          <a:noFill/>
        </p:spPr>
        <p:txBody>
          <a:bodyPr wrap="square" rtlCol="0">
            <a:spAutoFit/>
          </a:bodyPr>
          <a:lstStyle/>
          <a:p>
            <a:pPr algn="ctr"/>
            <a:r>
              <a:rPr lang="en-US" sz="3200" b="1" dirty="0" smtClean="0">
                <a:solidFill>
                  <a:srgbClr val="708F24"/>
                </a:solidFill>
              </a:rPr>
              <a:t>California Central Valley</a:t>
            </a:r>
            <a:endParaRPr lang="en-US" sz="3200" b="1" dirty="0">
              <a:solidFill>
                <a:srgbClr val="708F24"/>
              </a:solidFill>
            </a:endParaRPr>
          </a:p>
        </p:txBody>
      </p:sp>
    </p:spTree>
    <p:extLst>
      <p:ext uri="{BB962C8B-B14F-4D97-AF65-F5344CB8AC3E}">
        <p14:creationId xmlns:p14="http://schemas.microsoft.com/office/powerpoint/2010/main" val="4445298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if yiel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210" y="1151468"/>
            <a:ext cx="6101790" cy="5706532"/>
          </a:xfrm>
          <a:prstGeom prst="rect">
            <a:avLst/>
          </a:prstGeom>
        </p:spPr>
      </p:pic>
      <p:sp>
        <p:nvSpPr>
          <p:cNvPr id="5" name="TextBox 4"/>
          <p:cNvSpPr txBox="1"/>
          <p:nvPr/>
        </p:nvSpPr>
        <p:spPr>
          <a:xfrm>
            <a:off x="155076" y="6113496"/>
            <a:ext cx="5774267" cy="738664"/>
          </a:xfrm>
          <a:prstGeom prst="rect">
            <a:avLst/>
          </a:prstGeom>
          <a:noFill/>
        </p:spPr>
        <p:txBody>
          <a:bodyPr wrap="square" rtlCol="0">
            <a:spAutoFit/>
          </a:bodyPr>
          <a:lstStyle/>
          <a:p>
            <a:r>
              <a:rPr lang="en-US" sz="1400" dirty="0"/>
              <a:t>Lee, J., S. </a:t>
            </a:r>
            <a:r>
              <a:rPr lang="en-US" sz="1400" dirty="0" err="1"/>
              <a:t>DeGryze</a:t>
            </a:r>
            <a:r>
              <a:rPr lang="en-US" sz="1400" dirty="0"/>
              <a:t>, and J. Six. 2011. Effect of climate change on field crop production in the California’s Central Valley. Climatic Change. 109(</a:t>
            </a:r>
            <a:r>
              <a:rPr lang="en-US" sz="1400" dirty="0" err="1"/>
              <a:t>Suppl</a:t>
            </a:r>
            <a:r>
              <a:rPr lang="en-US" sz="1400" dirty="0"/>
              <a:t>):S335-</a:t>
            </a:r>
            <a:r>
              <a:rPr lang="en-US" sz="1400" dirty="0" smtClean="0"/>
              <a:t>S353</a:t>
            </a:r>
            <a:endParaRPr lang="en-US" sz="1400" dirty="0"/>
          </a:p>
        </p:txBody>
      </p:sp>
      <p:sp>
        <p:nvSpPr>
          <p:cNvPr id="6" name="TextBox 5"/>
          <p:cNvSpPr txBox="1"/>
          <p:nvPr/>
        </p:nvSpPr>
        <p:spPr>
          <a:xfrm>
            <a:off x="0" y="1761067"/>
            <a:ext cx="2855944" cy="1569660"/>
          </a:xfrm>
          <a:prstGeom prst="rect">
            <a:avLst/>
          </a:prstGeom>
          <a:noFill/>
        </p:spPr>
        <p:txBody>
          <a:bodyPr wrap="square" rtlCol="0">
            <a:spAutoFit/>
          </a:bodyPr>
          <a:lstStyle/>
          <a:p>
            <a:r>
              <a:rPr lang="en-US" sz="3200" b="1" dirty="0" smtClean="0">
                <a:solidFill>
                  <a:srgbClr val="0067AC"/>
                </a:solidFill>
              </a:rPr>
              <a:t>Projected Yield Changes for California Crops</a:t>
            </a:r>
            <a:endParaRPr lang="en-US" sz="3200" b="1" dirty="0">
              <a:solidFill>
                <a:srgbClr val="0067AC"/>
              </a:solidFill>
            </a:endParaRPr>
          </a:p>
        </p:txBody>
      </p:sp>
      <p:sp>
        <p:nvSpPr>
          <p:cNvPr id="7" name="TextBox 6"/>
          <p:cNvSpPr txBox="1"/>
          <p:nvPr/>
        </p:nvSpPr>
        <p:spPr>
          <a:xfrm>
            <a:off x="321733" y="3725333"/>
            <a:ext cx="3708400" cy="1754327"/>
          </a:xfrm>
          <a:prstGeom prst="rect">
            <a:avLst/>
          </a:prstGeom>
          <a:noFill/>
        </p:spPr>
        <p:txBody>
          <a:bodyPr wrap="square" rtlCol="0">
            <a:spAutoFit/>
          </a:bodyPr>
          <a:lstStyle/>
          <a:p>
            <a:r>
              <a:rPr lang="en-US" b="1" dirty="0" smtClean="0">
                <a:solidFill>
                  <a:srgbClr val="708F24"/>
                </a:solidFill>
              </a:rPr>
              <a:t>Simulations using the DAYCENT </a:t>
            </a:r>
            <a:r>
              <a:rPr lang="en-US" b="1" dirty="0">
                <a:solidFill>
                  <a:srgbClr val="708F24"/>
                </a:solidFill>
              </a:rPr>
              <a:t>model while ensuring water supplies and nutrients were maintained at adequate </a:t>
            </a:r>
            <a:r>
              <a:rPr lang="en-US" b="1" dirty="0" smtClean="0">
                <a:solidFill>
                  <a:srgbClr val="708F24"/>
                </a:solidFill>
              </a:rPr>
              <a:t>levels under low (B1) and medium-high (A2) emissions scenarios. </a:t>
            </a:r>
            <a:endParaRPr lang="en-US" b="1" dirty="0">
              <a:solidFill>
                <a:srgbClr val="708F24"/>
              </a:solidFill>
            </a:endParaRPr>
          </a:p>
        </p:txBody>
      </p:sp>
    </p:spTree>
    <p:extLst>
      <p:ext uri="{BB962C8B-B14F-4D97-AF65-F5344CB8AC3E}">
        <p14:creationId xmlns:p14="http://schemas.microsoft.com/office/powerpoint/2010/main" val="10926043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Failure point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8" y="4063471"/>
            <a:ext cx="6610350" cy="279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6" descr="8-Human Health-pg-90_top copy"/>
          <p:cNvPicPr>
            <a:picLocks noChangeAspect="1"/>
          </p:cNvPicPr>
          <p:nvPr/>
        </p:nvPicPr>
        <p:blipFill>
          <a:blip r:embed="rId4">
            <a:extLst>
              <a:ext uri="{28A0092B-C50C-407E-A947-70E740481C1C}">
                <a14:useLocalDpi xmlns:a14="http://schemas.microsoft.com/office/drawing/2010/main" val="0"/>
              </a:ext>
            </a:extLst>
          </a:blip>
          <a:srcRect l="5556" t="2225" r="5556" b="22139"/>
          <a:stretch>
            <a:fillRect/>
          </a:stretch>
        </p:blipFill>
        <p:spPr bwMode="auto">
          <a:xfrm>
            <a:off x="6934200" y="2037151"/>
            <a:ext cx="2057400" cy="4800211"/>
          </a:xfrm>
          <a:prstGeom prst="rect">
            <a:avLst/>
          </a:prstGeom>
          <a:noFill/>
          <a:ln w="9525">
            <a:solidFill>
              <a:srgbClr val="A5A5A5"/>
            </a:solidFill>
            <a:miter lim="800000"/>
            <a:headEnd/>
            <a:tailEnd/>
          </a:ln>
          <a:effectLst>
            <a:outerShdw dist="3592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66563" name="TextBox 1"/>
          <p:cNvSpPr txBox="1">
            <a:spLocks noChangeArrowheads="1"/>
          </p:cNvSpPr>
          <p:nvPr/>
        </p:nvSpPr>
        <p:spPr bwMode="auto">
          <a:xfrm>
            <a:off x="270933" y="2217207"/>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dirty="0">
                <a:solidFill>
                  <a:srgbClr val="708F24"/>
                </a:solidFill>
              </a:rPr>
              <a:t>Rising daily maximum temperatures increase the likelihood of extended periods with temperatures above the failure point for reproduction (grain production)</a:t>
            </a:r>
          </a:p>
        </p:txBody>
      </p:sp>
      <p:sp>
        <p:nvSpPr>
          <p:cNvPr id="66564" name="TextBox 2"/>
          <p:cNvSpPr txBox="1">
            <a:spLocks noChangeArrowheads="1"/>
          </p:cNvSpPr>
          <p:nvPr/>
        </p:nvSpPr>
        <p:spPr bwMode="auto">
          <a:xfrm>
            <a:off x="270932" y="1329265"/>
            <a:ext cx="6480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dirty="0">
                <a:solidFill>
                  <a:srgbClr val="43895E"/>
                </a:solidFill>
              </a:rPr>
              <a:t>Crop Yield and Grain Quality are Compromised by Temperature Increase</a:t>
            </a:r>
          </a:p>
        </p:txBody>
      </p:sp>
      <p:sp>
        <p:nvSpPr>
          <p:cNvPr id="66565" name="TextBox 5"/>
          <p:cNvSpPr txBox="1">
            <a:spLocks noChangeArrowheads="1"/>
          </p:cNvSpPr>
          <p:nvPr/>
        </p:nvSpPr>
        <p:spPr bwMode="auto">
          <a:xfrm>
            <a:off x="270933" y="3417357"/>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dirty="0">
                <a:solidFill>
                  <a:srgbClr val="708F24"/>
                </a:solidFill>
              </a:rPr>
              <a:t>Rising nighttime </a:t>
            </a:r>
            <a:r>
              <a:rPr lang="en-US" sz="1800" dirty="0" smtClean="0">
                <a:solidFill>
                  <a:srgbClr val="708F24"/>
                </a:solidFill>
              </a:rPr>
              <a:t>temperatures (</a:t>
            </a:r>
            <a:r>
              <a:rPr lang="en-US" sz="1800" baseline="30000" dirty="0" err="1" smtClean="0">
                <a:solidFill>
                  <a:srgbClr val="708F24"/>
                </a:solidFill>
              </a:rPr>
              <a:t>o</a:t>
            </a:r>
            <a:r>
              <a:rPr lang="en-US" sz="1800" dirty="0" err="1" smtClean="0">
                <a:solidFill>
                  <a:srgbClr val="708F24"/>
                </a:solidFill>
              </a:rPr>
              <a:t>F</a:t>
            </a:r>
            <a:r>
              <a:rPr lang="en-US" sz="1800" dirty="0" smtClean="0">
                <a:solidFill>
                  <a:srgbClr val="708F24"/>
                </a:solidFill>
              </a:rPr>
              <a:t>) </a:t>
            </a:r>
            <a:r>
              <a:rPr lang="en-US" sz="1800" dirty="0">
                <a:solidFill>
                  <a:srgbClr val="708F24"/>
                </a:solidFill>
              </a:rPr>
              <a:t>decrease the quality of grain (corn)</a:t>
            </a:r>
          </a:p>
        </p:txBody>
      </p:sp>
      <p:sp>
        <p:nvSpPr>
          <p:cNvPr id="7" name="Oval 6"/>
          <p:cNvSpPr/>
          <p:nvPr/>
        </p:nvSpPr>
        <p:spPr>
          <a:xfrm>
            <a:off x="5715000" y="4021137"/>
            <a:ext cx="990600" cy="2836863"/>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567" name="TextBox 3"/>
          <p:cNvSpPr txBox="1">
            <a:spLocks noChangeArrowheads="1"/>
          </p:cNvSpPr>
          <p:nvPr/>
        </p:nvSpPr>
        <p:spPr bwMode="auto">
          <a:xfrm>
            <a:off x="6934200" y="1518709"/>
            <a:ext cx="200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dirty="0"/>
              <a:t>Days/</a:t>
            </a:r>
            <a:r>
              <a:rPr lang="en-US" sz="1400" dirty="0" err="1"/>
              <a:t>Yr</a:t>
            </a:r>
            <a:r>
              <a:rPr lang="en-US" sz="1400" dirty="0"/>
              <a:t> with T&gt;100</a:t>
            </a:r>
            <a:r>
              <a:rPr lang="en-US" sz="1400" baseline="30000" dirty="0"/>
              <a:t>o</a:t>
            </a:r>
            <a:r>
              <a:rPr lang="en-US" sz="1400" dirty="0"/>
              <a:t>F</a:t>
            </a:r>
          </a:p>
        </p:txBody>
      </p:sp>
    </p:spTree>
    <p:extLst>
      <p:ext uri="{BB962C8B-B14F-4D97-AF65-F5344CB8AC3E}">
        <p14:creationId xmlns:p14="http://schemas.microsoft.com/office/powerpoint/2010/main" val="394557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eaIce projections A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696200" cy="5391150"/>
          </a:xfrm>
          <a:prstGeom prst="rect">
            <a:avLst/>
          </a:prstGeom>
          <a:noFill/>
          <a:ln w="9525">
            <a:solidFill>
              <a:srgbClr val="FF051A"/>
            </a:solidFill>
            <a:miter lim="800000"/>
            <a:headEnd/>
            <a:tailEnd/>
          </a:ln>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381000" y="6308725"/>
            <a:ext cx="845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pPr>
            <a:r>
              <a:rPr lang="en-US" sz="1000">
                <a:latin typeface="Helvetica" charset="0"/>
              </a:rPr>
              <a:t>Meehl, G.A.,et al, 2007: Global Climate Projections. In: Climate Change 2007: The Physical Science Basis.  Contribution of Working Group I to the Fourth Assessment Report of the Intergovernmental Panel on Climate Change [Solomon, S., D. Qin, M. Manning, Z. Chen, M. Marquis, K.B. Averyt, M. Tignor and H.L. Miller (eds.)]. Cambridge University Press, Cambridge, United Kingdom and New York, NY, USA.  Chapter 10, p. 771</a:t>
            </a:r>
          </a:p>
        </p:txBody>
      </p:sp>
      <p:sp>
        <p:nvSpPr>
          <p:cNvPr id="58372" name="Text Box 4"/>
          <p:cNvSpPr txBox="1">
            <a:spLocks noChangeArrowheads="1"/>
          </p:cNvSpPr>
          <p:nvPr/>
        </p:nvSpPr>
        <p:spPr bwMode="auto">
          <a:xfrm>
            <a:off x="685800" y="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lgn="ctr">
              <a:spcBef>
                <a:spcPct val="50000"/>
              </a:spcBef>
            </a:pPr>
            <a:r>
              <a:rPr lang="en-US" b="1"/>
              <a:t>Arctic Sea-Ice Extent Observed and Projected by Global Climate Models</a:t>
            </a:r>
          </a:p>
        </p:txBody>
      </p:sp>
      <p:sp>
        <p:nvSpPr>
          <p:cNvPr id="58373" name="Line 5"/>
          <p:cNvSpPr>
            <a:spLocks noChangeShapeType="1"/>
          </p:cNvSpPr>
          <p:nvPr/>
        </p:nvSpPr>
        <p:spPr bwMode="auto">
          <a:xfrm>
            <a:off x="4343400" y="2895600"/>
            <a:ext cx="762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a:off x="4343400" y="2667000"/>
            <a:ext cx="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a:off x="5105400" y="2667000"/>
            <a:ext cx="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flipV="1">
            <a:off x="1905000" y="3276600"/>
            <a:ext cx="3200400" cy="0"/>
          </a:xfrm>
          <a:prstGeom prst="line">
            <a:avLst/>
          </a:prstGeom>
          <a:noFill/>
          <a:ln w="57150">
            <a:solidFill>
              <a:srgbClr val="FF051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9"/>
          <p:cNvSpPr>
            <a:spLocks noChangeShapeType="1"/>
          </p:cNvSpPr>
          <p:nvPr/>
        </p:nvSpPr>
        <p:spPr bwMode="auto">
          <a:xfrm flipV="1">
            <a:off x="1828800" y="3733800"/>
            <a:ext cx="4343400" cy="0"/>
          </a:xfrm>
          <a:prstGeom prst="line">
            <a:avLst/>
          </a:prstGeom>
          <a:noFill/>
          <a:ln w="57150">
            <a:solidFill>
              <a:srgbClr val="FF051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8" name="Line 10"/>
          <p:cNvSpPr>
            <a:spLocks noChangeShapeType="1"/>
          </p:cNvSpPr>
          <p:nvPr/>
        </p:nvSpPr>
        <p:spPr bwMode="auto">
          <a:xfrm>
            <a:off x="6172200" y="3733800"/>
            <a:ext cx="0" cy="1905000"/>
          </a:xfrm>
          <a:prstGeom prst="line">
            <a:avLst/>
          </a:prstGeom>
          <a:noFill/>
          <a:ln w="9525">
            <a:solidFill>
              <a:srgbClr val="FF051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flipH="1">
            <a:off x="4876800" y="1447800"/>
            <a:ext cx="1066800" cy="1447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0" name="Oval 12"/>
          <p:cNvSpPr>
            <a:spLocks noChangeArrowheads="1"/>
          </p:cNvSpPr>
          <p:nvPr/>
        </p:nvSpPr>
        <p:spPr bwMode="auto">
          <a:xfrm>
            <a:off x="4343400" y="990600"/>
            <a:ext cx="3810000" cy="457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1" name="Text Box 13"/>
          <p:cNvSpPr txBox="1">
            <a:spLocks noChangeArrowheads="1"/>
          </p:cNvSpPr>
          <p:nvPr/>
        </p:nvSpPr>
        <p:spPr bwMode="auto">
          <a:xfrm>
            <a:off x="3124200" y="2971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pPr>
            <a:r>
              <a:rPr lang="en-US" sz="1800">
                <a:solidFill>
                  <a:srgbClr val="FF051A"/>
                </a:solidFill>
              </a:rPr>
              <a:t>2005</a:t>
            </a:r>
          </a:p>
        </p:txBody>
      </p:sp>
      <p:sp>
        <p:nvSpPr>
          <p:cNvPr id="58382" name="Text Box 14"/>
          <p:cNvSpPr txBox="1">
            <a:spLocks noChangeArrowheads="1"/>
          </p:cNvSpPr>
          <p:nvPr/>
        </p:nvSpPr>
        <p:spPr bwMode="auto">
          <a:xfrm>
            <a:off x="3657600" y="3733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pPr>
            <a:r>
              <a:rPr lang="en-US" sz="1800">
                <a:solidFill>
                  <a:srgbClr val="FF051A"/>
                </a:solidFill>
              </a:rPr>
              <a:t>2007</a:t>
            </a:r>
          </a:p>
        </p:txBody>
      </p:sp>
      <p:sp>
        <p:nvSpPr>
          <p:cNvPr id="58383" name="Line 15"/>
          <p:cNvSpPr>
            <a:spLocks noChangeShapeType="1"/>
          </p:cNvSpPr>
          <p:nvPr/>
        </p:nvSpPr>
        <p:spPr bwMode="auto">
          <a:xfrm flipV="1">
            <a:off x="1828800" y="3505200"/>
            <a:ext cx="4114800" cy="0"/>
          </a:xfrm>
          <a:prstGeom prst="line">
            <a:avLst/>
          </a:prstGeom>
          <a:noFill/>
          <a:ln w="57150">
            <a:solidFill>
              <a:srgbClr val="FF051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4" name="Text Box 16"/>
          <p:cNvSpPr txBox="1">
            <a:spLocks noChangeArrowheads="1"/>
          </p:cNvSpPr>
          <p:nvPr/>
        </p:nvSpPr>
        <p:spPr bwMode="auto">
          <a:xfrm>
            <a:off x="2514600" y="3352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pPr>
            <a:r>
              <a:rPr lang="en-US" sz="1800" b="1"/>
              <a:t>Aug 2008</a:t>
            </a:r>
            <a:endParaRPr lang="en-US" sz="1800">
              <a:solidFill>
                <a:srgbClr val="FF051A"/>
              </a:solidFill>
            </a:endParaRPr>
          </a:p>
        </p:txBody>
      </p:sp>
      <p:sp>
        <p:nvSpPr>
          <p:cNvPr id="58385" name="Line 17"/>
          <p:cNvSpPr>
            <a:spLocks noChangeShapeType="1"/>
          </p:cNvSpPr>
          <p:nvPr/>
        </p:nvSpPr>
        <p:spPr bwMode="auto">
          <a:xfrm>
            <a:off x="5943600" y="3581400"/>
            <a:ext cx="0" cy="2057400"/>
          </a:xfrm>
          <a:prstGeom prst="line">
            <a:avLst/>
          </a:prstGeom>
          <a:noFill/>
          <a:ln w="9525">
            <a:solidFill>
              <a:srgbClr val="FF051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328318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p>
            <a:endParaRPr lang="en-US">
              <a:latin typeface="Times" charset="0"/>
              <a:ea typeface="ＭＳ Ｐゴシック" charset="0"/>
              <a:cs typeface="ＭＳ Ｐゴシック" charset="0"/>
            </a:endParaRPr>
          </a:p>
        </p:txBody>
      </p:sp>
      <p:sp>
        <p:nvSpPr>
          <p:cNvPr id="60419" name="Rectangle 3"/>
          <p:cNvSpPr>
            <a:spLocks noGrp="1" noChangeArrowheads="1"/>
          </p:cNvSpPr>
          <p:nvPr>
            <p:ph type="subTitle" idx="1"/>
          </p:nvPr>
        </p:nvSpPr>
        <p:spPr/>
        <p:txBody>
          <a:bodyPr/>
          <a:lstStyle/>
          <a:p>
            <a:endParaRPr lang="en-US">
              <a:latin typeface="Times" charset="0"/>
              <a:ea typeface="ＭＳ Ｐゴシック" charset="0"/>
              <a:cs typeface="ＭＳ Ｐゴシック" charset="0"/>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0700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limanjar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67" y="1127326"/>
            <a:ext cx="4691322" cy="5730674"/>
          </a:xfrm>
          <a:prstGeom prst="rect">
            <a:avLst/>
          </a:prstGeom>
        </p:spPr>
      </p:pic>
    </p:spTree>
    <p:extLst>
      <p:ext uri="{BB962C8B-B14F-4D97-AF65-F5344CB8AC3E}">
        <p14:creationId xmlns:p14="http://schemas.microsoft.com/office/powerpoint/2010/main" val="715177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9200"/>
            <a:ext cx="4368799" cy="931862"/>
          </a:xfrm>
        </p:spPr>
        <p:txBody>
          <a:bodyPr>
            <a:normAutofit fontScale="90000"/>
          </a:bodyPr>
          <a:lstStyle/>
          <a:p>
            <a:pPr algn="ctr"/>
            <a:r>
              <a:rPr lang="en-US" sz="3200" dirty="0" smtClean="0"/>
              <a:t>For More Information:</a:t>
            </a:r>
            <a:endParaRPr lang="en-US" sz="3200" dirty="0"/>
          </a:p>
        </p:txBody>
      </p:sp>
      <p:sp>
        <p:nvSpPr>
          <p:cNvPr id="3" name="Content Placeholder 2"/>
          <p:cNvSpPr>
            <a:spLocks noGrp="1"/>
          </p:cNvSpPr>
          <p:nvPr>
            <p:ph idx="1"/>
          </p:nvPr>
        </p:nvSpPr>
        <p:spPr>
          <a:xfrm>
            <a:off x="1" y="2527301"/>
            <a:ext cx="8877299"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a:solidFill>
                  <a:srgbClr val="3C4DE1"/>
                </a:solidFill>
              </a:rPr>
              <a:t>http://</a:t>
            </a:r>
            <a:r>
              <a:rPr lang="en-US" sz="2000" dirty="0" err="1">
                <a:solidFill>
                  <a:srgbClr val="3C4DE1"/>
                </a:solidFill>
              </a:rPr>
              <a:t>www.meteor.iastate.edu</a:t>
            </a:r>
            <a:r>
              <a:rPr lang="en-US" sz="2000" dirty="0">
                <a:solidFill>
                  <a:srgbClr val="3C4DE1"/>
                </a:solidFill>
              </a:rPr>
              <a:t>/faculty/</a:t>
            </a:r>
            <a:r>
              <a:rPr lang="en-US" sz="2000" dirty="0" err="1">
                <a:solidFill>
                  <a:srgbClr val="3C4DE1"/>
                </a:solidFill>
              </a:rPr>
              <a:t>takle</a:t>
            </a:r>
            <a:r>
              <a:rPr lang="en-US" sz="2000" dirty="0">
                <a:solidFill>
                  <a:srgbClr val="3C4DE1"/>
                </a:solidFill>
              </a:rPr>
              <a:t>/</a:t>
            </a:r>
            <a:endParaRPr lang="en-US" sz="2000" dirty="0" smtClean="0">
              <a:solidFill>
                <a:srgbClr val="3C4DE1"/>
              </a:solidFill>
            </a:endParaRPr>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endParaRPr lang="en-US" dirty="0"/>
          </a:p>
        </p:txBody>
      </p:sp>
    </p:spTree>
    <p:extLst>
      <p:ext uri="{BB962C8B-B14F-4D97-AF65-F5344CB8AC3E}">
        <p14:creationId xmlns:p14="http://schemas.microsoft.com/office/powerpoint/2010/main" val="2563778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Outline</a:t>
            </a:r>
            <a:endParaRPr lang="en-US" sz="4400" dirty="0"/>
          </a:p>
        </p:txBody>
      </p:sp>
      <p:sp>
        <p:nvSpPr>
          <p:cNvPr id="3" name="Content Placeholder 2"/>
          <p:cNvSpPr>
            <a:spLocks noGrp="1"/>
          </p:cNvSpPr>
          <p:nvPr>
            <p:ph idx="1"/>
          </p:nvPr>
        </p:nvSpPr>
        <p:spPr>
          <a:xfrm>
            <a:off x="778935" y="2815167"/>
            <a:ext cx="7687732" cy="3331633"/>
          </a:xfrm>
        </p:spPr>
        <p:txBody>
          <a:bodyPr>
            <a:noAutofit/>
          </a:bodyPr>
          <a:lstStyle/>
          <a:p>
            <a:pPr marL="457200" indent="-457200">
              <a:buFont typeface="Arial"/>
              <a:buChar char="•"/>
            </a:pPr>
            <a:r>
              <a:rPr lang="en-US" dirty="0" smtClean="0">
                <a:solidFill>
                  <a:srgbClr val="708F24"/>
                </a:solidFill>
              </a:rPr>
              <a:t>Brief review of future climate scenarios as projected by climate models</a:t>
            </a:r>
          </a:p>
          <a:p>
            <a:pPr marL="457200" indent="-457200">
              <a:buFont typeface="Arial"/>
              <a:buChar char="•"/>
            </a:pPr>
            <a:r>
              <a:rPr lang="en-US" dirty="0" smtClean="0">
                <a:solidFill>
                  <a:srgbClr val="708F24"/>
                </a:solidFill>
              </a:rPr>
              <a:t>Projected changes in US climate</a:t>
            </a:r>
          </a:p>
          <a:p>
            <a:pPr marL="457200" indent="-457200">
              <a:buFont typeface="Arial"/>
              <a:buChar char="•"/>
            </a:pPr>
            <a:r>
              <a:rPr lang="en-US" dirty="0" smtClean="0">
                <a:solidFill>
                  <a:srgbClr val="708F24"/>
                </a:solidFill>
              </a:rPr>
              <a:t>Changes of importance to agriculture</a:t>
            </a:r>
          </a:p>
          <a:p>
            <a:pPr marL="457200" indent="-457200">
              <a:buFont typeface="Arial"/>
              <a:buChar char="•"/>
            </a:pPr>
            <a:r>
              <a:rPr lang="en-US" dirty="0" smtClean="0">
                <a:solidFill>
                  <a:srgbClr val="708F24"/>
                </a:solidFill>
              </a:rPr>
              <a:t>Recent trends in Iowa’s climate and producer adaptation</a:t>
            </a:r>
          </a:p>
          <a:p>
            <a:pPr marL="457200" indent="-457200">
              <a:buFont typeface="Arial"/>
              <a:buChar char="•"/>
            </a:pPr>
            <a:r>
              <a:rPr lang="en-US" dirty="0" smtClean="0">
                <a:solidFill>
                  <a:srgbClr val="708F24"/>
                </a:solidFill>
              </a:rPr>
              <a:t>What about the future:  droughts or floods?</a:t>
            </a:r>
          </a:p>
        </p:txBody>
      </p:sp>
    </p:spTree>
    <p:extLst>
      <p:ext uri="{BB962C8B-B14F-4D97-AF65-F5344CB8AC3E}">
        <p14:creationId xmlns:p14="http://schemas.microsoft.com/office/powerpoint/2010/main" val="80070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extLst>
      <p:ext uri="{BB962C8B-B14F-4D97-AF65-F5344CB8AC3E}">
        <p14:creationId xmlns:p14="http://schemas.microsoft.com/office/powerpoint/2010/main" val="3444661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O2ch4TcFinalAGU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33" y="2528638"/>
            <a:ext cx="5433434" cy="424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5713942" y="2071438"/>
            <a:ext cx="0" cy="914400"/>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2550" y="2071438"/>
            <a:ext cx="2247900" cy="646331"/>
          </a:xfrm>
          <a:prstGeom prst="rect">
            <a:avLst/>
          </a:prstGeom>
          <a:noFill/>
        </p:spPr>
        <p:txBody>
          <a:bodyPr wrap="square" rtlCol="0">
            <a:spAutoFit/>
          </a:bodyPr>
          <a:lstStyle/>
          <a:p>
            <a:r>
              <a:rPr lang="en-US" dirty="0" smtClean="0">
                <a:solidFill>
                  <a:srgbClr val="0000FF"/>
                </a:solidFill>
              </a:rPr>
              <a:t>Carbon Dioxide:399.58 ppm last week</a:t>
            </a:r>
            <a:endParaRPr lang="en-US" dirty="0">
              <a:solidFill>
                <a:srgbClr val="0000FF"/>
              </a:solidFill>
            </a:endParaRPr>
          </a:p>
        </p:txBody>
      </p:sp>
      <p:cxnSp>
        <p:nvCxnSpPr>
          <p:cNvPr id="8" name="Straight Arrow Connector 7"/>
          <p:cNvCxnSpPr/>
          <p:nvPr/>
        </p:nvCxnSpPr>
        <p:spPr>
          <a:xfrm flipH="1" flipV="1">
            <a:off x="5743575" y="2071438"/>
            <a:ext cx="663575" cy="185987"/>
          </a:xfrm>
          <a:prstGeom prst="straightConnector1">
            <a:avLst/>
          </a:prstGeom>
          <a:ln>
            <a:solidFill>
              <a:srgbClr val="3C4DE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5743575" y="1693333"/>
            <a:ext cx="30694" cy="2664107"/>
          </a:xfrm>
          <a:prstGeom prst="line">
            <a:avLst/>
          </a:prstGeom>
          <a:ln>
            <a:solidFill>
              <a:srgbClr val="21DF29"/>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305550" y="1250171"/>
            <a:ext cx="2247900" cy="646331"/>
          </a:xfrm>
          <a:prstGeom prst="rect">
            <a:avLst/>
          </a:prstGeom>
          <a:noFill/>
        </p:spPr>
        <p:txBody>
          <a:bodyPr wrap="square" rtlCol="0">
            <a:spAutoFit/>
          </a:bodyPr>
          <a:lstStyle/>
          <a:p>
            <a:r>
              <a:rPr lang="en-US" dirty="0" smtClean="0">
                <a:solidFill>
                  <a:srgbClr val="21DF29"/>
                </a:solidFill>
              </a:rPr>
              <a:t>Methan</a:t>
            </a:r>
            <a:r>
              <a:rPr lang="en-US" dirty="0">
                <a:solidFill>
                  <a:srgbClr val="21DF29"/>
                </a:solidFill>
              </a:rPr>
              <a:t>e</a:t>
            </a:r>
            <a:r>
              <a:rPr lang="en-US" dirty="0" smtClean="0">
                <a:solidFill>
                  <a:srgbClr val="21DF29"/>
                </a:solidFill>
              </a:rPr>
              <a:t>:</a:t>
            </a:r>
          </a:p>
          <a:p>
            <a:r>
              <a:rPr lang="en-US" dirty="0" smtClean="0">
                <a:solidFill>
                  <a:srgbClr val="21DF29"/>
                </a:solidFill>
              </a:rPr>
              <a:t>1820 ppb </a:t>
            </a:r>
            <a:r>
              <a:rPr lang="en-US" dirty="0" err="1" smtClean="0">
                <a:solidFill>
                  <a:srgbClr val="21DF29"/>
                </a:solidFill>
              </a:rPr>
              <a:t>ave</a:t>
            </a:r>
            <a:r>
              <a:rPr lang="en-US" dirty="0" smtClean="0">
                <a:solidFill>
                  <a:srgbClr val="21DF29"/>
                </a:solidFill>
              </a:rPr>
              <a:t> in 2012</a:t>
            </a:r>
            <a:endParaRPr lang="en-US" dirty="0">
              <a:solidFill>
                <a:srgbClr val="21DF29"/>
              </a:solidFill>
            </a:endParaRPr>
          </a:p>
        </p:txBody>
      </p:sp>
      <p:cxnSp>
        <p:nvCxnSpPr>
          <p:cNvPr id="16" name="Straight Arrow Connector 15"/>
          <p:cNvCxnSpPr>
            <a:stCxn id="15" idx="1"/>
          </p:cNvCxnSpPr>
          <p:nvPr/>
        </p:nvCxnSpPr>
        <p:spPr>
          <a:xfrm flipH="1">
            <a:off x="5768976" y="1573337"/>
            <a:ext cx="536574" cy="119997"/>
          </a:xfrm>
          <a:prstGeom prst="straightConnector1">
            <a:avLst/>
          </a:prstGeom>
          <a:ln>
            <a:solidFill>
              <a:srgbClr val="21DF2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865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extLst>
      <p:ext uri="{BB962C8B-B14F-4D97-AF65-F5344CB8AC3E}">
        <p14:creationId xmlns:p14="http://schemas.microsoft.com/office/powerpoint/2010/main" val="10937298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extLst>
      <p:ext uri="{BB962C8B-B14F-4D97-AF65-F5344CB8AC3E}">
        <p14:creationId xmlns:p14="http://schemas.microsoft.com/office/powerpoint/2010/main" val="3405532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8379" name="Bitmap Image" r:id="rId6" imgW="4439270" imgH="2657846" progId="">
                  <p:embed/>
                </p:oleObj>
              </mc:Choice>
              <mc:Fallback>
                <p:oleObj name="Bitmap Image" r:id="rId6" imgW="4439270" imgH="265784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8380" name="Bitmap Image" r:id="rId8" imgW="3048426" imgH="800212" progId="">
                  <p:embed/>
                </p:oleObj>
              </mc:Choice>
              <mc:Fallback>
                <p:oleObj name="Bitmap Image" r:id="rId8" imgW="3048426" imgH="80021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extLst>
      <p:ext uri="{BB962C8B-B14F-4D97-AF65-F5344CB8AC3E}">
        <p14:creationId xmlns:p14="http://schemas.microsoft.com/office/powerpoint/2010/main" val="2574023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extLst>
      <p:ext uri="{BB962C8B-B14F-4D97-AF65-F5344CB8AC3E}">
        <p14:creationId xmlns:p14="http://schemas.microsoft.com/office/powerpoint/2010/main" val="1448932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TotalTime>
  <Words>1144</Words>
  <Application>Microsoft Macintosh PowerPoint</Application>
  <PresentationFormat>On-screen Show (4:3)</PresentationFormat>
  <Paragraphs>147</Paragraphs>
  <Slides>29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Bitmap Image</vt:lpstr>
      <vt:lpstr>PowerPoint Presentation</vt:lpstr>
      <vt:lpstr>Global Climate Change</vt:lpstr>
      <vt:lpstr>Outline</vt:lpstr>
      <vt:lpstr>PowerPoint Presentation</vt:lpstr>
      <vt:lpstr>PowerPoint Presentation</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189</cp:revision>
  <dcterms:created xsi:type="dcterms:W3CDTF">2011-01-26T00:22:31Z</dcterms:created>
  <dcterms:modified xsi:type="dcterms:W3CDTF">2013-05-13T05:50:19Z</dcterms:modified>
</cp:coreProperties>
</file>